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chive" panose="020B0604020202020204" charset="0"/>
      <p:regular r:id="rId32"/>
    </p:embeddedFont>
    <p:embeddedFont>
      <p:font typeface="Clear Sans Bold" panose="020B0604020202020204" charset="0"/>
      <p:regular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Bold" panose="020B0806030504020204" charset="0"/>
      <p:regular r:id="rId42"/>
    </p:embeddedFont>
    <p:embeddedFont>
      <p:font typeface="Open Sauce Bold" panose="020B0604020202020204" charset="0"/>
      <p:regular r:id="rId43"/>
    </p:embeddedFont>
    <p:embeddedFont>
      <p:font typeface="Telegraf 1" panose="020B0604020202020204" charset="0"/>
      <p:regular r:id="rId44"/>
    </p:embeddedFont>
    <p:embeddedFont>
      <p:font typeface="Telegraf 1 Bold" panose="020B0604020202020204" charset="0"/>
      <p:regular r:id="rId45"/>
    </p:embeddedFont>
    <p:embeddedFont>
      <p:font typeface="Telegraf 2" panose="020B0604020202020204" charset="0"/>
      <p:regular r:id="rId46"/>
    </p:embeddedFont>
    <p:embeddedFont>
      <p:font typeface="Telegraf 2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76599" autoAdjust="0"/>
  </p:normalViewPr>
  <p:slideViewPr>
    <p:cSldViewPr>
      <p:cViewPr varScale="1">
        <p:scale>
          <a:sx n="34" d="100"/>
          <a:sy n="34" d="100"/>
        </p:scale>
        <p:origin x="91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67817-5BE3-4BF5-B9BA-331A32F1C551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072B-2F12-4D4D-95AA-AD72CC2C4A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33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13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secteur aérien en Amérique est en constante évolution en raison du développement démographique, et l'année 2023 ne fait pas exception. En conséquence, une quantité considérable de données a été générée, concernant les billets des passagers, les vols, ainsi que les villes de départ et d'arrivée. Ces données ne sont pas uniquement destinées au stockage, mais également à l'analyse, visant à prendre des décisions éclairées dans le domaine de l'informatique décisionnelle.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29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072B-2F12-4D4D-95AA-AD72CC2C4AA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73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2375" y="5291011"/>
            <a:ext cx="9985566" cy="1222632"/>
            <a:chOff x="0" y="0"/>
            <a:chExt cx="2062273" cy="2525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2273" cy="252505"/>
            </a:xfrm>
            <a:custGeom>
              <a:avLst/>
              <a:gdLst/>
              <a:ahLst/>
              <a:cxnLst/>
              <a:rect l="l" t="t" r="r" b="b"/>
              <a:pathLst>
                <a:path w="2062273" h="252505">
                  <a:moveTo>
                    <a:pt x="13180" y="0"/>
                  </a:moveTo>
                  <a:lnTo>
                    <a:pt x="2049093" y="0"/>
                  </a:lnTo>
                  <a:cubicBezTo>
                    <a:pt x="2052588" y="0"/>
                    <a:pt x="2055941" y="1389"/>
                    <a:pt x="2058413" y="3860"/>
                  </a:cubicBezTo>
                  <a:cubicBezTo>
                    <a:pt x="2060884" y="6332"/>
                    <a:pt x="2062273" y="9685"/>
                    <a:pt x="2062273" y="13180"/>
                  </a:cubicBezTo>
                  <a:lnTo>
                    <a:pt x="2062273" y="239324"/>
                  </a:lnTo>
                  <a:cubicBezTo>
                    <a:pt x="2062273" y="242820"/>
                    <a:pt x="2060884" y="246172"/>
                    <a:pt x="2058413" y="248644"/>
                  </a:cubicBezTo>
                  <a:cubicBezTo>
                    <a:pt x="2055941" y="251116"/>
                    <a:pt x="2052588" y="252505"/>
                    <a:pt x="2049093" y="252505"/>
                  </a:cubicBezTo>
                  <a:lnTo>
                    <a:pt x="13180" y="252505"/>
                  </a:lnTo>
                  <a:cubicBezTo>
                    <a:pt x="9685" y="252505"/>
                    <a:pt x="6332" y="251116"/>
                    <a:pt x="3860" y="248644"/>
                  </a:cubicBezTo>
                  <a:cubicBezTo>
                    <a:pt x="1389" y="246172"/>
                    <a:pt x="0" y="242820"/>
                    <a:pt x="0" y="239324"/>
                  </a:cubicBezTo>
                  <a:lnTo>
                    <a:pt x="0" y="13180"/>
                  </a:lnTo>
                  <a:cubicBezTo>
                    <a:pt x="0" y="9685"/>
                    <a:pt x="1389" y="6332"/>
                    <a:pt x="3860" y="3860"/>
                  </a:cubicBezTo>
                  <a:cubicBezTo>
                    <a:pt x="6332" y="1389"/>
                    <a:pt x="9685" y="0"/>
                    <a:pt x="13180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062273" cy="281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880" r="-288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259119" y="-233"/>
            <a:ext cx="3789326" cy="2236844"/>
          </a:xfrm>
          <a:custGeom>
            <a:avLst/>
            <a:gdLst/>
            <a:ahLst/>
            <a:cxnLst/>
            <a:rect l="l" t="t" r="r" b="b"/>
            <a:pathLst>
              <a:path w="3789326" h="2236844">
                <a:moveTo>
                  <a:pt x="0" y="0"/>
                </a:moveTo>
                <a:lnTo>
                  <a:pt x="3789326" y="0"/>
                </a:lnTo>
                <a:lnTo>
                  <a:pt x="3789326" y="2236844"/>
                </a:lnTo>
                <a:lnTo>
                  <a:pt x="0" y="2236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06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4391277"/>
            <a:ext cx="10217940" cy="1867087"/>
            <a:chOff x="0" y="0"/>
            <a:chExt cx="13623921" cy="248945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3469270" cy="955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0"/>
                </a:lnSpc>
              </a:pPr>
              <a:r>
                <a:rPr lang="en-US" sz="4401" spc="-277" dirty="0">
                  <a:solidFill>
                    <a:srgbClr val="000000"/>
                  </a:solidFill>
                  <a:latin typeface="Clear Sans Bold"/>
                </a:rPr>
                <a:t>    ANALYSE  DES VOLS AMÉRICAINS EN 2023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4651" y="1397250"/>
              <a:ext cx="1346927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Open Sauce Bold"/>
                </a:rPr>
                <a:t>Conception et </a:t>
              </a:r>
              <a:r>
                <a:rPr lang="en-US" sz="2700" dirty="0" err="1">
                  <a:solidFill>
                    <a:srgbClr val="000000"/>
                  </a:solidFill>
                  <a:latin typeface="Open Sauce Bold"/>
                </a:rPr>
                <a:t>Réalisation</a:t>
              </a:r>
              <a:r>
                <a:rPr lang="en-US" sz="2700" dirty="0">
                  <a:solidFill>
                    <a:srgbClr val="000000"/>
                  </a:solidFill>
                  <a:latin typeface="Open Sauce Bold"/>
                </a:rPr>
                <a:t> d'un Data Warehouse pour </a:t>
              </a:r>
              <a:r>
                <a:rPr lang="en-US" sz="2700" dirty="0" err="1">
                  <a:solidFill>
                    <a:srgbClr val="000000"/>
                  </a:solidFill>
                  <a:latin typeface="Open Sauce Bold"/>
                </a:rPr>
                <a:t>une</a:t>
              </a:r>
              <a:r>
                <a:rPr lang="en-US" sz="2700" dirty="0">
                  <a:solidFill>
                    <a:srgbClr val="000000"/>
                  </a:solidFill>
                  <a:latin typeface="Open Sauce Bold"/>
                </a:rPr>
                <a:t> Intelligence </a:t>
              </a:r>
              <a:r>
                <a:rPr lang="en-US" sz="2700" dirty="0" err="1">
                  <a:solidFill>
                    <a:srgbClr val="000000"/>
                  </a:solidFill>
                  <a:latin typeface="Open Sauce Bold"/>
                </a:rPr>
                <a:t>Décisionnelle</a:t>
              </a:r>
              <a:r>
                <a:rPr lang="en-US" sz="2700" dirty="0">
                  <a:solidFill>
                    <a:srgbClr val="000000"/>
                  </a:solidFill>
                  <a:latin typeface="Open Sauce Bold"/>
                </a:rPr>
                <a:t> </a:t>
              </a:r>
              <a:r>
                <a:rPr lang="en-US" sz="2700" dirty="0" err="1">
                  <a:solidFill>
                    <a:srgbClr val="000000"/>
                  </a:solidFill>
                  <a:latin typeface="Open Sauce Bold"/>
                </a:rPr>
                <a:t>Avancée</a:t>
              </a:r>
              <a:endParaRPr lang="en-US" sz="2700" dirty="0">
                <a:solidFill>
                  <a:srgbClr val="000000"/>
                </a:solidFill>
                <a:latin typeface="Open Sauce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5172" y="7912648"/>
            <a:ext cx="4927600" cy="105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u="sng">
                <a:solidFill>
                  <a:srgbClr val="000000"/>
                </a:solidFill>
                <a:latin typeface="Open Sans Bold"/>
              </a:rPr>
              <a:t>Réalisé par :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Open Sans"/>
              </a:rPr>
              <a:t>                  LEMKHARBECH Yahya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Open Sans"/>
              </a:rPr>
              <a:t>                              EL AOUMARI Abdelmoughith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1639" y="7912648"/>
            <a:ext cx="4355465" cy="105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u="sng">
                <a:solidFill>
                  <a:srgbClr val="000000"/>
                </a:solidFill>
                <a:latin typeface="Open Sans Bold"/>
              </a:rPr>
              <a:t>Encadré par :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Open Sans"/>
              </a:rPr>
              <a:t>                                  Mme. MOUNIR Ilham</a:t>
            </a:r>
          </a:p>
          <a:p>
            <a:pPr algn="ctr">
              <a:lnSpc>
                <a:spcPts val="2567"/>
              </a:lnSpc>
            </a:pPr>
            <a:endParaRPr lang="en-US" sz="1833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00429" y="462804"/>
            <a:ext cx="8117653" cy="111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2235">
                <a:solidFill>
                  <a:srgbClr val="000000"/>
                </a:solidFill>
                <a:latin typeface="Telegraf 1 Bold"/>
              </a:rPr>
              <a:t>Département </a:t>
            </a:r>
            <a:r>
              <a:rPr lang="en-US" sz="2235">
                <a:solidFill>
                  <a:srgbClr val="000000"/>
                </a:solidFill>
                <a:latin typeface="Telegraf 1"/>
              </a:rPr>
              <a:t>: Informatique</a:t>
            </a:r>
          </a:p>
          <a:p>
            <a:pPr algn="ctr">
              <a:lnSpc>
                <a:spcPts val="4515"/>
              </a:lnSpc>
            </a:pPr>
            <a:r>
              <a:rPr lang="en-US" sz="2235">
                <a:solidFill>
                  <a:srgbClr val="000000"/>
                </a:solidFill>
                <a:latin typeface="Telegraf 1 Bold"/>
              </a:rPr>
              <a:t>Filière </a:t>
            </a:r>
            <a:r>
              <a:rPr lang="en-US" sz="2235">
                <a:solidFill>
                  <a:srgbClr val="000000"/>
                </a:solidFill>
                <a:latin typeface="Telegraf 1"/>
              </a:rPr>
              <a:t>: LP Ingénierie des Systèmes d’information et Réseaux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30642" y="9462868"/>
            <a:ext cx="3865439" cy="47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Telegraf 1"/>
              </a:rPr>
              <a:t>A.U: 2023-2024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3831" y="2527087"/>
            <a:ext cx="11003541" cy="3864431"/>
          </a:xfrm>
          <a:custGeom>
            <a:avLst/>
            <a:gdLst/>
            <a:ahLst/>
            <a:cxnLst/>
            <a:rect l="l" t="t" r="r" b="b"/>
            <a:pathLst>
              <a:path w="11003541" h="3864431">
                <a:moveTo>
                  <a:pt x="0" y="0"/>
                </a:moveTo>
                <a:lnTo>
                  <a:pt x="11003541" y="0"/>
                </a:lnTo>
                <a:lnTo>
                  <a:pt x="11003541" y="3864431"/>
                </a:lnTo>
                <a:lnTo>
                  <a:pt x="0" y="386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135737" y="6420093"/>
            <a:ext cx="10657649" cy="3681837"/>
          </a:xfrm>
          <a:custGeom>
            <a:avLst/>
            <a:gdLst/>
            <a:ahLst/>
            <a:cxnLst/>
            <a:rect l="l" t="t" r="r" b="b"/>
            <a:pathLst>
              <a:path w="10657649" h="3681837">
                <a:moveTo>
                  <a:pt x="0" y="0"/>
                </a:moveTo>
                <a:lnTo>
                  <a:pt x="10657649" y="0"/>
                </a:lnTo>
                <a:lnTo>
                  <a:pt x="10657649" y="3681837"/>
                </a:lnTo>
                <a:lnTo>
                  <a:pt x="0" y="368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58" t="-19997" r="-7250" b="-36345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9752415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2.1.4 Données sousformat Mysql (.sql)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3831" y="2527087"/>
            <a:ext cx="11003541" cy="3864431"/>
          </a:xfrm>
          <a:custGeom>
            <a:avLst/>
            <a:gdLst/>
            <a:ahLst/>
            <a:cxnLst/>
            <a:rect l="l" t="t" r="r" b="b"/>
            <a:pathLst>
              <a:path w="11003541" h="3864431">
                <a:moveTo>
                  <a:pt x="0" y="0"/>
                </a:moveTo>
                <a:lnTo>
                  <a:pt x="11003541" y="0"/>
                </a:lnTo>
                <a:lnTo>
                  <a:pt x="11003541" y="3864431"/>
                </a:lnTo>
                <a:lnTo>
                  <a:pt x="0" y="386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135737" y="6420093"/>
            <a:ext cx="10657649" cy="3681837"/>
          </a:xfrm>
          <a:custGeom>
            <a:avLst/>
            <a:gdLst/>
            <a:ahLst/>
            <a:cxnLst/>
            <a:rect l="l" t="t" r="r" b="b"/>
            <a:pathLst>
              <a:path w="10657649" h="3681837">
                <a:moveTo>
                  <a:pt x="0" y="0"/>
                </a:moveTo>
                <a:lnTo>
                  <a:pt x="10657649" y="0"/>
                </a:lnTo>
                <a:lnTo>
                  <a:pt x="10657649" y="3681837"/>
                </a:lnTo>
                <a:lnTo>
                  <a:pt x="0" y="368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58" t="-19997" r="-7250" b="-36345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9752415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2.1.4 Données sousformat Mysql (.sql)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732232" y="3023074"/>
            <a:ext cx="8652617" cy="6249112"/>
          </a:xfrm>
          <a:custGeom>
            <a:avLst/>
            <a:gdLst/>
            <a:ahLst/>
            <a:cxnLst/>
            <a:rect l="l" t="t" r="r" b="b"/>
            <a:pathLst>
              <a:path w="8652617" h="6249112">
                <a:moveTo>
                  <a:pt x="0" y="0"/>
                </a:moveTo>
                <a:lnTo>
                  <a:pt x="8652617" y="0"/>
                </a:lnTo>
                <a:lnTo>
                  <a:pt x="8652617" y="6249112"/>
                </a:lnTo>
                <a:lnTo>
                  <a:pt x="0" y="6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3" t="-1133" r="-9279" b="-4893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1617101"/>
            <a:ext cx="9752415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2.1.4 Données sousformat Mysql (.sql) -suite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6338" y="2314987"/>
            <a:ext cx="7466407" cy="6425402"/>
          </a:xfrm>
          <a:custGeom>
            <a:avLst/>
            <a:gdLst/>
            <a:ahLst/>
            <a:cxnLst/>
            <a:rect l="l" t="t" r="r" b="b"/>
            <a:pathLst>
              <a:path w="7466407" h="6425402">
                <a:moveTo>
                  <a:pt x="0" y="0"/>
                </a:moveTo>
                <a:lnTo>
                  <a:pt x="7466407" y="0"/>
                </a:lnTo>
                <a:lnTo>
                  <a:pt x="7466407" y="6425402"/>
                </a:lnTo>
                <a:lnTo>
                  <a:pt x="0" y="642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1" b="-24486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923292" y="4961351"/>
            <a:ext cx="9140379" cy="4791537"/>
          </a:xfrm>
          <a:custGeom>
            <a:avLst/>
            <a:gdLst/>
            <a:ahLst/>
            <a:cxnLst/>
            <a:rect l="l" t="t" r="r" b="b"/>
            <a:pathLst>
              <a:path w="9140379" h="4791537">
                <a:moveTo>
                  <a:pt x="0" y="0"/>
                </a:moveTo>
                <a:lnTo>
                  <a:pt x="9140379" y="0"/>
                </a:lnTo>
                <a:lnTo>
                  <a:pt x="9140379" y="4791536"/>
                </a:lnTo>
                <a:lnTo>
                  <a:pt x="0" y="4791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60" t="-25556" r="-13152" b="-6977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189954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 “Groupe Age” de la table “Passergers”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8395" y="2577892"/>
            <a:ext cx="8075775" cy="3108533"/>
          </a:xfrm>
          <a:custGeom>
            <a:avLst/>
            <a:gdLst/>
            <a:ahLst/>
            <a:cxnLst/>
            <a:rect l="l" t="t" r="r" b="b"/>
            <a:pathLst>
              <a:path w="8075775" h="3108533">
                <a:moveTo>
                  <a:pt x="0" y="0"/>
                </a:moveTo>
                <a:lnTo>
                  <a:pt x="8075775" y="0"/>
                </a:lnTo>
                <a:lnTo>
                  <a:pt x="8075775" y="3108533"/>
                </a:lnTo>
                <a:lnTo>
                  <a:pt x="0" y="310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55" t="-8948" r="-3727" b="-80426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770120" y="3535822"/>
            <a:ext cx="7595074" cy="6281159"/>
          </a:xfrm>
          <a:custGeom>
            <a:avLst/>
            <a:gdLst/>
            <a:ahLst/>
            <a:cxnLst/>
            <a:rect l="l" t="t" r="r" b="b"/>
            <a:pathLst>
              <a:path w="7595074" h="6281159">
                <a:moveTo>
                  <a:pt x="0" y="0"/>
                </a:moveTo>
                <a:lnTo>
                  <a:pt x="7595074" y="0"/>
                </a:lnTo>
                <a:lnTo>
                  <a:pt x="7595074" y="6281159"/>
                </a:lnTo>
                <a:lnTo>
                  <a:pt x="0" y="628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863" t="-5860" r="-6100" b="-160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3549361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 “Groupe Age” de la table “Passergers” - suite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7521" y="2372137"/>
            <a:ext cx="7911087" cy="5928205"/>
          </a:xfrm>
          <a:custGeom>
            <a:avLst/>
            <a:gdLst/>
            <a:ahLst/>
            <a:cxnLst/>
            <a:rect l="l" t="t" r="r" b="b"/>
            <a:pathLst>
              <a:path w="7911087" h="5928205">
                <a:moveTo>
                  <a:pt x="0" y="0"/>
                </a:moveTo>
                <a:lnTo>
                  <a:pt x="7911087" y="0"/>
                </a:lnTo>
                <a:lnTo>
                  <a:pt x="791108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857029" y="6537449"/>
            <a:ext cx="8197547" cy="3065338"/>
          </a:xfrm>
          <a:custGeom>
            <a:avLst/>
            <a:gdLst/>
            <a:ahLst/>
            <a:cxnLst/>
            <a:rect l="l" t="t" r="r" b="b"/>
            <a:pathLst>
              <a:path w="8197547" h="3065338">
                <a:moveTo>
                  <a:pt x="0" y="0"/>
                </a:moveTo>
                <a:lnTo>
                  <a:pt x="8197547" y="0"/>
                </a:lnTo>
                <a:lnTo>
                  <a:pt x="8197547" y="3065338"/>
                </a:lnTo>
                <a:lnTo>
                  <a:pt x="0" y="306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707" b="-3708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 “Classe de Voyage” de la table “Tickets”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119146" y="2542374"/>
            <a:ext cx="7114374" cy="6505486"/>
          </a:xfrm>
          <a:custGeom>
            <a:avLst/>
            <a:gdLst/>
            <a:ahLst/>
            <a:cxnLst/>
            <a:rect l="l" t="t" r="r" b="b"/>
            <a:pathLst>
              <a:path w="7114374" h="6505486">
                <a:moveTo>
                  <a:pt x="0" y="0"/>
                </a:moveTo>
                <a:lnTo>
                  <a:pt x="7114374" y="0"/>
                </a:lnTo>
                <a:lnTo>
                  <a:pt x="7114374" y="6505485"/>
                </a:lnTo>
                <a:lnTo>
                  <a:pt x="0" y="65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02" t="-1492" r="-2987" b="-1756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 “Classe de Voyage” de la table “Tickets” - suite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80721" y="3875374"/>
            <a:ext cx="4476651" cy="4147786"/>
          </a:xfrm>
          <a:custGeom>
            <a:avLst/>
            <a:gdLst/>
            <a:ahLst/>
            <a:cxnLst/>
            <a:rect l="l" t="t" r="r" b="b"/>
            <a:pathLst>
              <a:path w="4476651" h="4147786">
                <a:moveTo>
                  <a:pt x="0" y="0"/>
                </a:moveTo>
                <a:lnTo>
                  <a:pt x="4476651" y="0"/>
                </a:lnTo>
                <a:lnTo>
                  <a:pt x="4476651" y="4147786"/>
                </a:lnTo>
                <a:lnTo>
                  <a:pt x="0" y="414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737" t="-16" r="-101887" b="-5496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923292" y="2640234"/>
            <a:ext cx="7295070" cy="6618066"/>
          </a:xfrm>
          <a:custGeom>
            <a:avLst/>
            <a:gdLst/>
            <a:ahLst/>
            <a:cxnLst/>
            <a:rect l="l" t="t" r="r" b="b"/>
            <a:pathLst>
              <a:path w="7295070" h="6618066">
                <a:moveTo>
                  <a:pt x="0" y="0"/>
                </a:moveTo>
                <a:lnTo>
                  <a:pt x="7295071" y="0"/>
                </a:lnTo>
                <a:lnTo>
                  <a:pt x="7295071" y="6618066"/>
                </a:lnTo>
                <a:lnTo>
                  <a:pt x="0" y="6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Dimensions de la table des faits “Travel”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2297" y="2136785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A) la dimension “Dates”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71238" y="3803278"/>
            <a:ext cx="8280630" cy="4304940"/>
          </a:xfrm>
          <a:custGeom>
            <a:avLst/>
            <a:gdLst/>
            <a:ahLst/>
            <a:cxnLst/>
            <a:rect l="l" t="t" r="r" b="b"/>
            <a:pathLst>
              <a:path w="8280630" h="4304940">
                <a:moveTo>
                  <a:pt x="0" y="0"/>
                </a:moveTo>
                <a:lnTo>
                  <a:pt x="8280629" y="0"/>
                </a:lnTo>
                <a:lnTo>
                  <a:pt x="8280629" y="4304940"/>
                </a:lnTo>
                <a:lnTo>
                  <a:pt x="0" y="430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595684" y="2515012"/>
            <a:ext cx="7290267" cy="6631880"/>
          </a:xfrm>
          <a:custGeom>
            <a:avLst/>
            <a:gdLst/>
            <a:ahLst/>
            <a:cxnLst/>
            <a:rect l="l" t="t" r="r" b="b"/>
            <a:pathLst>
              <a:path w="7290267" h="6631880">
                <a:moveTo>
                  <a:pt x="0" y="0"/>
                </a:moveTo>
                <a:lnTo>
                  <a:pt x="7290268" y="0"/>
                </a:lnTo>
                <a:lnTo>
                  <a:pt x="7290268" y="6631880"/>
                </a:lnTo>
                <a:lnTo>
                  <a:pt x="0" y="663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Dimensions de la table des faits “Travel”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2297" y="2136785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B) la dimension “Passagers”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61347" y="3665313"/>
            <a:ext cx="6955432" cy="4404805"/>
          </a:xfrm>
          <a:custGeom>
            <a:avLst/>
            <a:gdLst/>
            <a:ahLst/>
            <a:cxnLst/>
            <a:rect l="l" t="t" r="r" b="b"/>
            <a:pathLst>
              <a:path w="6955432" h="4404805">
                <a:moveTo>
                  <a:pt x="0" y="0"/>
                </a:moveTo>
                <a:lnTo>
                  <a:pt x="6955432" y="0"/>
                </a:lnTo>
                <a:lnTo>
                  <a:pt x="6955432" y="4404805"/>
                </a:lnTo>
                <a:lnTo>
                  <a:pt x="0" y="440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667428" y="2734654"/>
            <a:ext cx="7050280" cy="6345252"/>
          </a:xfrm>
          <a:custGeom>
            <a:avLst/>
            <a:gdLst/>
            <a:ahLst/>
            <a:cxnLst/>
            <a:rect l="l" t="t" r="r" b="b"/>
            <a:pathLst>
              <a:path w="7050280" h="6345252">
                <a:moveTo>
                  <a:pt x="0" y="0"/>
                </a:moveTo>
                <a:lnTo>
                  <a:pt x="7050280" y="0"/>
                </a:lnTo>
                <a:lnTo>
                  <a:pt x="7050280" y="6345252"/>
                </a:lnTo>
                <a:lnTo>
                  <a:pt x="0" y="6345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4" t="-3311" r="-2290" b="-1848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Dimensions de la table des faits “Travel”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2297" y="2146310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C) la dimension “Tickets”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582786" y="2188640"/>
            <a:ext cx="8556385" cy="8761601"/>
          </a:xfrm>
          <a:custGeom>
            <a:avLst/>
            <a:gdLst/>
            <a:ahLst/>
            <a:cxnLst/>
            <a:rect l="l" t="t" r="r" b="b"/>
            <a:pathLst>
              <a:path w="8556385" h="8761601">
                <a:moveTo>
                  <a:pt x="0" y="8761601"/>
                </a:moveTo>
                <a:lnTo>
                  <a:pt x="8556385" y="8761601"/>
                </a:lnTo>
                <a:lnTo>
                  <a:pt x="8556385" y="0"/>
                </a:lnTo>
                <a:lnTo>
                  <a:pt x="0" y="0"/>
                </a:lnTo>
                <a:lnTo>
                  <a:pt x="0" y="87616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94461" y="1191714"/>
            <a:ext cx="7817352" cy="7903573"/>
          </a:xfrm>
          <a:custGeom>
            <a:avLst/>
            <a:gdLst/>
            <a:ahLst/>
            <a:cxnLst/>
            <a:rect l="l" t="t" r="r" b="b"/>
            <a:pathLst>
              <a:path w="7817352" h="7903573">
                <a:moveTo>
                  <a:pt x="0" y="0"/>
                </a:moveTo>
                <a:lnTo>
                  <a:pt x="7817352" y="0"/>
                </a:lnTo>
                <a:lnTo>
                  <a:pt x="7817352" y="7903572"/>
                </a:lnTo>
                <a:lnTo>
                  <a:pt x="0" y="790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30187" y="1523200"/>
            <a:ext cx="6453258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</a:rPr>
              <a:t>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0735" y="1155723"/>
            <a:ext cx="1620109" cy="108284"/>
            <a:chOff x="0" y="0"/>
            <a:chExt cx="2709186" cy="181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182560" y="3085844"/>
            <a:ext cx="4409294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Contexte et Généralités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2560" y="2873549"/>
            <a:ext cx="417291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 dirty="0">
                <a:solidFill>
                  <a:srgbClr val="7C1B1A"/>
                </a:solidFill>
                <a:latin typeface="Archive Bold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70735" y="2654941"/>
            <a:ext cx="1266325" cy="12663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70735" y="318070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82560" y="4534275"/>
            <a:ext cx="4409294" cy="76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Chargements &amp;Transformations de données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82560" y="4325360"/>
            <a:ext cx="4409294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 Bold"/>
              </a:rPr>
              <a:t>IMPLÉMENTATION (ETL)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70735" y="4106751"/>
            <a:ext cx="1266325" cy="126632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52909" y="4632513"/>
            <a:ext cx="1501977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82560" y="6004575"/>
            <a:ext cx="4409294" cy="76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Types de schémas &amp; Schéma réalisé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82560" y="5795659"/>
            <a:ext cx="3727850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 Bold"/>
              </a:rPr>
              <a:t>MODÉLISATION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70735" y="5577051"/>
            <a:ext cx="1266325" cy="126632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25235" y="6102813"/>
            <a:ext cx="1757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2560" y="7456386"/>
            <a:ext cx="4409294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IBM Plex Sans"/>
              </a:rPr>
              <a:t>Outils utilisés &amp; Tableau de bord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82560" y="7247470"/>
            <a:ext cx="3192063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 Bold"/>
              </a:rPr>
              <a:t>DÉMONSTRATION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70735" y="7028861"/>
            <a:ext cx="1266325" cy="126632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670735" y="755462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82560" y="8813983"/>
            <a:ext cx="2935689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C1B1A"/>
                </a:solidFill>
                <a:latin typeface="Archive"/>
              </a:rPr>
              <a:t>CONCLUSION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689845" y="8357349"/>
            <a:ext cx="1266325" cy="126632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C1B1A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689845" y="8883111"/>
            <a:ext cx="1266325" cy="4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6" grpId="0"/>
      <p:bldP spid="17" grpId="0"/>
      <p:bldP spid="18" grpId="0"/>
      <p:bldP spid="21" grpId="0"/>
      <p:bldP spid="22" grpId="0"/>
      <p:bldP spid="23" grpId="0"/>
      <p:bldP spid="26" grpId="0"/>
      <p:bldP spid="27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9992" y="4484413"/>
            <a:ext cx="9454294" cy="3585705"/>
          </a:xfrm>
          <a:custGeom>
            <a:avLst/>
            <a:gdLst/>
            <a:ahLst/>
            <a:cxnLst/>
            <a:rect l="l" t="t" r="r" b="b"/>
            <a:pathLst>
              <a:path w="9454294" h="3585705">
                <a:moveTo>
                  <a:pt x="0" y="0"/>
                </a:moveTo>
                <a:lnTo>
                  <a:pt x="9454294" y="0"/>
                </a:lnTo>
                <a:lnTo>
                  <a:pt x="9454294" y="3585705"/>
                </a:lnTo>
                <a:lnTo>
                  <a:pt x="0" y="358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6768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961255" y="2797988"/>
            <a:ext cx="7298045" cy="6622683"/>
          </a:xfrm>
          <a:custGeom>
            <a:avLst/>
            <a:gdLst/>
            <a:ahLst/>
            <a:cxnLst/>
            <a:rect l="l" t="t" r="r" b="b"/>
            <a:pathLst>
              <a:path w="7298045" h="6622683">
                <a:moveTo>
                  <a:pt x="0" y="0"/>
                </a:moveTo>
                <a:lnTo>
                  <a:pt x="7298045" y="0"/>
                </a:lnTo>
                <a:lnTo>
                  <a:pt x="7298045" y="6622683"/>
                </a:lnTo>
                <a:lnTo>
                  <a:pt x="0" y="6622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2.2.1 Dimensions de la table des faits “Travel”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2297" y="2146310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D) la dimension “Flights”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71794" y="3049175"/>
            <a:ext cx="9902996" cy="5983266"/>
          </a:xfrm>
          <a:custGeom>
            <a:avLst/>
            <a:gdLst/>
            <a:ahLst/>
            <a:cxnLst/>
            <a:rect l="l" t="t" r="r" b="b"/>
            <a:pathLst>
              <a:path w="9902996" h="5983266">
                <a:moveTo>
                  <a:pt x="0" y="0"/>
                </a:moveTo>
                <a:lnTo>
                  <a:pt x="9902996" y="0"/>
                </a:lnTo>
                <a:lnTo>
                  <a:pt x="9902996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2.2 Transformation des données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31" y="1617101"/>
            <a:ext cx="14574856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2.2.2 la table des faits “Travel” - Résultat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2773" y="3729254"/>
            <a:ext cx="9283384" cy="2307272"/>
            <a:chOff x="0" y="0"/>
            <a:chExt cx="1419439" cy="352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9439" cy="352784"/>
            </a:xfrm>
            <a:custGeom>
              <a:avLst/>
              <a:gdLst/>
              <a:ahLst/>
              <a:cxnLst/>
              <a:rect l="l" t="t" r="r" b="b"/>
              <a:pathLst>
                <a:path w="1419439" h="352784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338607"/>
                  </a:lnTo>
                  <a:cubicBezTo>
                    <a:pt x="1419439" y="342367"/>
                    <a:pt x="1417946" y="345973"/>
                    <a:pt x="1415287" y="348632"/>
                  </a:cubicBezTo>
                  <a:cubicBezTo>
                    <a:pt x="1412628" y="351291"/>
                    <a:pt x="1409022" y="352784"/>
                    <a:pt x="1405262" y="352784"/>
                  </a:cubicBezTo>
                  <a:lnTo>
                    <a:pt x="14177" y="352784"/>
                  </a:lnTo>
                  <a:cubicBezTo>
                    <a:pt x="10417" y="352784"/>
                    <a:pt x="6811" y="351291"/>
                    <a:pt x="4152" y="348632"/>
                  </a:cubicBezTo>
                  <a:cubicBezTo>
                    <a:pt x="1494" y="345973"/>
                    <a:pt x="0" y="342367"/>
                    <a:pt x="0" y="338607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19439" cy="38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180922"/>
                  </a:lnTo>
                  <a:cubicBezTo>
                    <a:pt x="597206" y="3192324"/>
                    <a:pt x="592677" y="3203259"/>
                    <a:pt x="584615" y="3211322"/>
                  </a:cubicBezTo>
                  <a:cubicBezTo>
                    <a:pt x="576552" y="3219384"/>
                    <a:pt x="565617" y="3223913"/>
                    <a:pt x="554215" y="3223913"/>
                  </a:cubicBezTo>
                  <a:lnTo>
                    <a:pt x="42991" y="3223913"/>
                  </a:lnTo>
                  <a:cubicBezTo>
                    <a:pt x="19248" y="3223913"/>
                    <a:pt x="0" y="3204666"/>
                    <a:pt x="0" y="3180922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055800"/>
                  </a:lnTo>
                  <a:cubicBezTo>
                    <a:pt x="597206" y="3079544"/>
                    <a:pt x="577959" y="3098791"/>
                    <a:pt x="554215" y="3098791"/>
                  </a:cubicBezTo>
                  <a:lnTo>
                    <a:pt x="42991" y="3098791"/>
                  </a:lnTo>
                  <a:cubicBezTo>
                    <a:pt x="31589" y="3098791"/>
                    <a:pt x="20654" y="3094262"/>
                    <a:pt x="12592" y="3086200"/>
                  </a:cubicBezTo>
                  <a:cubicBezTo>
                    <a:pt x="4529" y="3078137"/>
                    <a:pt x="0" y="3067203"/>
                    <a:pt x="0" y="3055800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264321" y="3655950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1 Bold"/>
              </a:rPr>
              <a:t>Modélisation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3967" y="4424940"/>
            <a:ext cx="7793262" cy="15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 1"/>
              </a:rPr>
              <a:t>Types de schémas &amp; Schéma réalisé 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1 Bold"/>
              </a:rPr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6695" y="3592171"/>
            <a:ext cx="4472953" cy="1099203"/>
            <a:chOff x="0" y="0"/>
            <a:chExt cx="1178062" cy="289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8062" cy="289502"/>
            </a:xfrm>
            <a:custGeom>
              <a:avLst/>
              <a:gdLst/>
              <a:ahLst/>
              <a:cxnLst/>
              <a:rect l="l" t="t" r="r" b="b"/>
              <a:pathLst>
                <a:path w="1178062" h="289502">
                  <a:moveTo>
                    <a:pt x="20770" y="0"/>
                  </a:moveTo>
                  <a:lnTo>
                    <a:pt x="1157292" y="0"/>
                  </a:lnTo>
                  <a:cubicBezTo>
                    <a:pt x="1162800" y="0"/>
                    <a:pt x="1168083" y="2188"/>
                    <a:pt x="1171978" y="6083"/>
                  </a:cubicBezTo>
                  <a:cubicBezTo>
                    <a:pt x="1175873" y="9979"/>
                    <a:pt x="1178062" y="15261"/>
                    <a:pt x="1178062" y="20770"/>
                  </a:cubicBezTo>
                  <a:lnTo>
                    <a:pt x="1178062" y="268732"/>
                  </a:lnTo>
                  <a:cubicBezTo>
                    <a:pt x="1178062" y="274241"/>
                    <a:pt x="1175873" y="279523"/>
                    <a:pt x="1171978" y="283419"/>
                  </a:cubicBezTo>
                  <a:cubicBezTo>
                    <a:pt x="1168083" y="287314"/>
                    <a:pt x="1162800" y="289502"/>
                    <a:pt x="1157292" y="289502"/>
                  </a:cubicBezTo>
                  <a:lnTo>
                    <a:pt x="20770" y="289502"/>
                  </a:lnTo>
                  <a:cubicBezTo>
                    <a:pt x="15261" y="289502"/>
                    <a:pt x="9979" y="287314"/>
                    <a:pt x="6083" y="283419"/>
                  </a:cubicBezTo>
                  <a:cubicBezTo>
                    <a:pt x="2188" y="279523"/>
                    <a:pt x="0" y="274241"/>
                    <a:pt x="0" y="268732"/>
                  </a:cubicBezTo>
                  <a:lnTo>
                    <a:pt x="0" y="20770"/>
                  </a:lnTo>
                  <a:cubicBezTo>
                    <a:pt x="0" y="15261"/>
                    <a:pt x="2188" y="9979"/>
                    <a:pt x="6083" y="6083"/>
                  </a:cubicBezTo>
                  <a:cubicBezTo>
                    <a:pt x="9979" y="2188"/>
                    <a:pt x="1526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11A03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8062" cy="318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63923" y="3592171"/>
            <a:ext cx="6940551" cy="1099203"/>
            <a:chOff x="0" y="0"/>
            <a:chExt cx="1827964" cy="289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964" cy="289502"/>
            </a:xfrm>
            <a:custGeom>
              <a:avLst/>
              <a:gdLst/>
              <a:ahLst/>
              <a:cxnLst/>
              <a:rect l="l" t="t" r="r" b="b"/>
              <a:pathLst>
                <a:path w="1827964" h="289502">
                  <a:moveTo>
                    <a:pt x="13386" y="0"/>
                  </a:moveTo>
                  <a:lnTo>
                    <a:pt x="1814578" y="0"/>
                  </a:lnTo>
                  <a:cubicBezTo>
                    <a:pt x="1821971" y="0"/>
                    <a:pt x="1827964" y="5993"/>
                    <a:pt x="1827964" y="13386"/>
                  </a:cubicBezTo>
                  <a:lnTo>
                    <a:pt x="1827964" y="276116"/>
                  </a:lnTo>
                  <a:cubicBezTo>
                    <a:pt x="1827964" y="279667"/>
                    <a:pt x="1826554" y="283071"/>
                    <a:pt x="1824044" y="285581"/>
                  </a:cubicBezTo>
                  <a:cubicBezTo>
                    <a:pt x="1821533" y="288092"/>
                    <a:pt x="1818129" y="289502"/>
                    <a:pt x="1814578" y="289502"/>
                  </a:cubicBezTo>
                  <a:lnTo>
                    <a:pt x="13386" y="289502"/>
                  </a:lnTo>
                  <a:cubicBezTo>
                    <a:pt x="9835" y="289502"/>
                    <a:pt x="6431" y="288092"/>
                    <a:pt x="3921" y="285581"/>
                  </a:cubicBezTo>
                  <a:cubicBezTo>
                    <a:pt x="1410" y="283071"/>
                    <a:pt x="0" y="279667"/>
                    <a:pt x="0" y="276116"/>
                  </a:cubicBezTo>
                  <a:lnTo>
                    <a:pt x="0" y="13386"/>
                  </a:lnTo>
                  <a:cubicBezTo>
                    <a:pt x="0" y="9835"/>
                    <a:pt x="1410" y="6431"/>
                    <a:pt x="3921" y="3921"/>
                  </a:cubicBezTo>
                  <a:cubicBezTo>
                    <a:pt x="6431" y="1410"/>
                    <a:pt x="9835" y="0"/>
                    <a:pt x="1338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11A0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27964" cy="318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66831" y="5143500"/>
            <a:ext cx="3984131" cy="3785293"/>
          </a:xfrm>
          <a:custGeom>
            <a:avLst/>
            <a:gdLst/>
            <a:ahLst/>
            <a:cxnLst/>
            <a:rect l="l" t="t" r="r" b="b"/>
            <a:pathLst>
              <a:path w="3984131" h="3785293">
                <a:moveTo>
                  <a:pt x="0" y="0"/>
                </a:moveTo>
                <a:lnTo>
                  <a:pt x="3984131" y="0"/>
                </a:lnTo>
                <a:lnTo>
                  <a:pt x="3984131" y="3785293"/>
                </a:lnTo>
                <a:lnTo>
                  <a:pt x="0" y="37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292838" y="4917437"/>
            <a:ext cx="6074670" cy="4237419"/>
          </a:xfrm>
          <a:custGeom>
            <a:avLst/>
            <a:gdLst/>
            <a:ahLst/>
            <a:cxnLst/>
            <a:rect l="l" t="t" r="r" b="b"/>
            <a:pathLst>
              <a:path w="6074670" h="4237419">
                <a:moveTo>
                  <a:pt x="0" y="0"/>
                </a:moveTo>
                <a:lnTo>
                  <a:pt x="6074670" y="0"/>
                </a:lnTo>
                <a:lnTo>
                  <a:pt x="6074670" y="4237419"/>
                </a:lnTo>
                <a:lnTo>
                  <a:pt x="0" y="423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5" b="-1560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3.1 Types de shémas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747262"/>
            <a:ext cx="15877324" cy="128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363636"/>
                </a:solidFill>
                <a:latin typeface="Telegraf 1"/>
              </a:rPr>
              <a:t>Dans le domaine du datawarehouse, on distingue principalement deux types de schémas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747523"/>
            <a:ext cx="8346343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Shémas en “Étoile”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2957" y="3699898"/>
            <a:ext cx="8346343" cy="65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Shémas en “Flocon de neige”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3614" y="2932340"/>
            <a:ext cx="13020773" cy="6180058"/>
          </a:xfrm>
          <a:custGeom>
            <a:avLst/>
            <a:gdLst/>
            <a:ahLst/>
            <a:cxnLst/>
            <a:rect l="l" t="t" r="r" b="b"/>
            <a:pathLst>
              <a:path w="13020773" h="6180058">
                <a:moveTo>
                  <a:pt x="0" y="0"/>
                </a:moveTo>
                <a:lnTo>
                  <a:pt x="13020772" y="0"/>
                </a:lnTo>
                <a:lnTo>
                  <a:pt x="13020772" y="6180058"/>
                </a:lnTo>
                <a:lnTo>
                  <a:pt x="0" y="618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781050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3.2 Shéma réalisé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85337"/>
            <a:ext cx="15877324" cy="128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363636"/>
                </a:solidFill>
                <a:latin typeface="Telegraf 1"/>
              </a:rPr>
              <a:t>On a choisi de travailler en se basant sur un schéma en flocon de neige, le suivant 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2773" y="3729254"/>
            <a:ext cx="8621488" cy="2307272"/>
            <a:chOff x="0" y="0"/>
            <a:chExt cx="1318235" cy="352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8235" cy="352784"/>
            </a:xfrm>
            <a:custGeom>
              <a:avLst/>
              <a:gdLst/>
              <a:ahLst/>
              <a:cxnLst/>
              <a:rect l="l" t="t" r="r" b="b"/>
              <a:pathLst>
                <a:path w="1318235" h="352784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37519"/>
                  </a:lnTo>
                  <a:cubicBezTo>
                    <a:pt x="1318235" y="345950"/>
                    <a:pt x="1311400" y="352784"/>
                    <a:pt x="1302969" y="352784"/>
                  </a:cubicBezTo>
                  <a:lnTo>
                    <a:pt x="15266" y="352784"/>
                  </a:lnTo>
                  <a:cubicBezTo>
                    <a:pt x="11217" y="352784"/>
                    <a:pt x="7334" y="351176"/>
                    <a:pt x="4471" y="348313"/>
                  </a:cubicBezTo>
                  <a:cubicBezTo>
                    <a:pt x="1608" y="345450"/>
                    <a:pt x="0" y="341567"/>
                    <a:pt x="0" y="337519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18235" cy="38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180922"/>
                  </a:lnTo>
                  <a:cubicBezTo>
                    <a:pt x="597206" y="3192324"/>
                    <a:pt x="592677" y="3203259"/>
                    <a:pt x="584615" y="3211322"/>
                  </a:cubicBezTo>
                  <a:cubicBezTo>
                    <a:pt x="576552" y="3219384"/>
                    <a:pt x="565617" y="3223913"/>
                    <a:pt x="554215" y="3223913"/>
                  </a:cubicBezTo>
                  <a:lnTo>
                    <a:pt x="42991" y="3223913"/>
                  </a:lnTo>
                  <a:cubicBezTo>
                    <a:pt x="19248" y="3223913"/>
                    <a:pt x="0" y="3204666"/>
                    <a:pt x="0" y="3180922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055800"/>
                  </a:lnTo>
                  <a:cubicBezTo>
                    <a:pt x="597206" y="3079544"/>
                    <a:pt x="577959" y="3098791"/>
                    <a:pt x="554215" y="3098791"/>
                  </a:cubicBezTo>
                  <a:lnTo>
                    <a:pt x="42991" y="3098791"/>
                  </a:lnTo>
                  <a:cubicBezTo>
                    <a:pt x="31589" y="3098791"/>
                    <a:pt x="20654" y="3094262"/>
                    <a:pt x="12592" y="3086200"/>
                  </a:cubicBezTo>
                  <a:cubicBezTo>
                    <a:pt x="4529" y="3078137"/>
                    <a:pt x="0" y="3067203"/>
                    <a:pt x="0" y="3055800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lnTo>
                    <a:pt x="6350000" y="3175025"/>
                  </a:ln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760202"/>
            <a:ext cx="7237288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1 Bold"/>
              </a:rPr>
              <a:t>Démonstration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94026" y="4489057"/>
            <a:ext cx="6794376" cy="15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 1"/>
              </a:rPr>
              <a:t>Outils utilisés &amp; Tableau de bord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57484" y="3768244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1 Bold"/>
              </a:rPr>
              <a:t>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3933" y="1870875"/>
            <a:ext cx="2115084" cy="2833409"/>
          </a:xfrm>
          <a:custGeom>
            <a:avLst/>
            <a:gdLst/>
            <a:ahLst/>
            <a:cxnLst/>
            <a:rect l="l" t="t" r="r" b="b"/>
            <a:pathLst>
              <a:path w="2115084" h="2833409">
                <a:moveTo>
                  <a:pt x="0" y="0"/>
                </a:moveTo>
                <a:lnTo>
                  <a:pt x="2115084" y="0"/>
                </a:lnTo>
                <a:lnTo>
                  <a:pt x="2115084" y="2833409"/>
                </a:lnTo>
                <a:lnTo>
                  <a:pt x="0" y="283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40" r="-69114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3256662" y="2125766"/>
            <a:ext cx="3525140" cy="1922804"/>
          </a:xfrm>
          <a:custGeom>
            <a:avLst/>
            <a:gdLst/>
            <a:ahLst/>
            <a:cxnLst/>
            <a:rect l="l" t="t" r="r" b="b"/>
            <a:pathLst>
              <a:path w="3525140" h="1922804">
                <a:moveTo>
                  <a:pt x="0" y="0"/>
                </a:moveTo>
                <a:lnTo>
                  <a:pt x="3525140" y="0"/>
                </a:lnTo>
                <a:lnTo>
                  <a:pt x="3525140" y="1922804"/>
                </a:lnTo>
                <a:lnTo>
                  <a:pt x="0" y="192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99" t="-25629" r="-13545" b="-2329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344716" y="2078720"/>
            <a:ext cx="2417720" cy="2417720"/>
          </a:xfrm>
          <a:custGeom>
            <a:avLst/>
            <a:gdLst/>
            <a:ahLst/>
            <a:cxnLst/>
            <a:rect l="l" t="t" r="r" b="b"/>
            <a:pathLst>
              <a:path w="2417720" h="2417720">
                <a:moveTo>
                  <a:pt x="0" y="0"/>
                </a:moveTo>
                <a:lnTo>
                  <a:pt x="2417720" y="0"/>
                </a:lnTo>
                <a:lnTo>
                  <a:pt x="2417720" y="2417719"/>
                </a:lnTo>
                <a:lnTo>
                  <a:pt x="0" y="2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848027" y="5715515"/>
            <a:ext cx="2339411" cy="2889031"/>
          </a:xfrm>
          <a:custGeom>
            <a:avLst/>
            <a:gdLst/>
            <a:ahLst/>
            <a:cxnLst/>
            <a:rect l="l" t="t" r="r" b="b"/>
            <a:pathLst>
              <a:path w="2339411" h="2889031">
                <a:moveTo>
                  <a:pt x="0" y="0"/>
                </a:moveTo>
                <a:lnTo>
                  <a:pt x="2339411" y="0"/>
                </a:lnTo>
                <a:lnTo>
                  <a:pt x="2339411" y="2889032"/>
                </a:lnTo>
                <a:lnTo>
                  <a:pt x="0" y="2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35" r="-11758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474437" y="5811140"/>
            <a:ext cx="2435551" cy="2948299"/>
          </a:xfrm>
          <a:custGeom>
            <a:avLst/>
            <a:gdLst/>
            <a:ahLst/>
            <a:cxnLst/>
            <a:rect l="l" t="t" r="r" b="b"/>
            <a:pathLst>
              <a:path w="2435551" h="2948299">
                <a:moveTo>
                  <a:pt x="0" y="0"/>
                </a:moveTo>
                <a:lnTo>
                  <a:pt x="2435552" y="0"/>
                </a:lnTo>
                <a:lnTo>
                  <a:pt x="2435552" y="2948299"/>
                </a:lnTo>
                <a:lnTo>
                  <a:pt x="0" y="2948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533" t="-3243" r="-14342" b="-239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808718" y="5843187"/>
            <a:ext cx="3012392" cy="2884206"/>
          </a:xfrm>
          <a:custGeom>
            <a:avLst/>
            <a:gdLst/>
            <a:ahLst/>
            <a:cxnLst/>
            <a:rect l="l" t="t" r="r" b="b"/>
            <a:pathLst>
              <a:path w="3012392" h="2884206">
                <a:moveTo>
                  <a:pt x="0" y="0"/>
                </a:moveTo>
                <a:lnTo>
                  <a:pt x="3012392" y="0"/>
                </a:lnTo>
                <a:lnTo>
                  <a:pt x="3012392" y="2884205"/>
                </a:lnTo>
                <a:lnTo>
                  <a:pt x="0" y="2884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12" t="-6458" r="-3266" b="-5588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028700" y="781050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4.1 Outils et Technologies utilisées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4162" y="4095127"/>
            <a:ext cx="3928466" cy="2843227"/>
          </a:xfrm>
          <a:custGeom>
            <a:avLst/>
            <a:gdLst/>
            <a:ahLst/>
            <a:cxnLst/>
            <a:rect l="l" t="t" r="r" b="b"/>
            <a:pathLst>
              <a:path w="3928466" h="2843227">
                <a:moveTo>
                  <a:pt x="0" y="0"/>
                </a:moveTo>
                <a:lnTo>
                  <a:pt x="3928465" y="0"/>
                </a:lnTo>
                <a:lnTo>
                  <a:pt x="3928465" y="2843227"/>
                </a:lnTo>
                <a:lnTo>
                  <a:pt x="0" y="284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13428" y="3052952"/>
            <a:ext cx="7433061" cy="4181097"/>
          </a:xfrm>
          <a:custGeom>
            <a:avLst/>
            <a:gdLst/>
            <a:ahLst/>
            <a:cxnLst/>
            <a:rect l="l" t="t" r="r" b="b"/>
            <a:pathLst>
              <a:path w="7433061" h="4181097">
                <a:moveTo>
                  <a:pt x="0" y="0"/>
                </a:moveTo>
                <a:lnTo>
                  <a:pt x="7433060" y="0"/>
                </a:lnTo>
                <a:lnTo>
                  <a:pt x="7433060" y="4181096"/>
                </a:lnTo>
                <a:lnTo>
                  <a:pt x="0" y="4181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81050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4.3 : Tableau de Bord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7360747" cy="1645650"/>
            <a:chOff x="0" y="0"/>
            <a:chExt cx="1125466" cy="2516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5466" cy="251622"/>
            </a:xfrm>
            <a:custGeom>
              <a:avLst/>
              <a:gdLst/>
              <a:ahLst/>
              <a:cxnLst/>
              <a:rect l="l" t="t" r="r" b="b"/>
              <a:pathLst>
                <a:path w="1125466" h="251622">
                  <a:moveTo>
                    <a:pt x="17880" y="0"/>
                  </a:moveTo>
                  <a:lnTo>
                    <a:pt x="1107586" y="0"/>
                  </a:lnTo>
                  <a:cubicBezTo>
                    <a:pt x="1112328" y="0"/>
                    <a:pt x="1116876" y="1884"/>
                    <a:pt x="1120229" y="5237"/>
                  </a:cubicBezTo>
                  <a:cubicBezTo>
                    <a:pt x="1123582" y="8590"/>
                    <a:pt x="1125466" y="13138"/>
                    <a:pt x="1125466" y="17880"/>
                  </a:cubicBezTo>
                  <a:lnTo>
                    <a:pt x="1125466" y="233741"/>
                  </a:lnTo>
                  <a:cubicBezTo>
                    <a:pt x="1125466" y="238483"/>
                    <a:pt x="1123582" y="243031"/>
                    <a:pt x="1120229" y="246385"/>
                  </a:cubicBezTo>
                  <a:cubicBezTo>
                    <a:pt x="1116876" y="249738"/>
                    <a:pt x="1112328" y="251622"/>
                    <a:pt x="1107586" y="251622"/>
                  </a:cubicBezTo>
                  <a:lnTo>
                    <a:pt x="17880" y="251622"/>
                  </a:lnTo>
                  <a:cubicBezTo>
                    <a:pt x="13138" y="251622"/>
                    <a:pt x="8590" y="249738"/>
                    <a:pt x="5237" y="246385"/>
                  </a:cubicBezTo>
                  <a:cubicBezTo>
                    <a:pt x="1884" y="243031"/>
                    <a:pt x="0" y="238483"/>
                    <a:pt x="0" y="233741"/>
                  </a:cubicBezTo>
                  <a:lnTo>
                    <a:pt x="0" y="17880"/>
                  </a:lnTo>
                  <a:cubicBezTo>
                    <a:pt x="0" y="13138"/>
                    <a:pt x="1884" y="8590"/>
                    <a:pt x="5237" y="5237"/>
                  </a:cubicBezTo>
                  <a:cubicBezTo>
                    <a:pt x="8590" y="1884"/>
                    <a:pt x="13138" y="0"/>
                    <a:pt x="17880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125466" cy="28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970212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1 Bold"/>
              </a:rPr>
              <a:t>Conclusion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15696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47959" y="3856392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1 Bold"/>
              </a:rPr>
              <a:t>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marL="0" lvl="0" indent="0"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8863" y="4261289"/>
            <a:ext cx="9288859" cy="166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780">
                <a:solidFill>
                  <a:srgbClr val="000000"/>
                </a:solidFill>
                <a:latin typeface="Telegraf 1 Bold"/>
              </a:rPr>
              <a:t>Merci pour votre attention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w="57150" cap="flat">
            <a:solidFill>
              <a:srgbClr val="7C1B1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180922"/>
                  </a:lnTo>
                  <a:cubicBezTo>
                    <a:pt x="597206" y="3192324"/>
                    <a:pt x="592677" y="3203259"/>
                    <a:pt x="584615" y="3211322"/>
                  </a:cubicBezTo>
                  <a:cubicBezTo>
                    <a:pt x="576552" y="3219384"/>
                    <a:pt x="565617" y="3223913"/>
                    <a:pt x="554215" y="3223913"/>
                  </a:cubicBezTo>
                  <a:lnTo>
                    <a:pt x="42991" y="3223913"/>
                  </a:lnTo>
                  <a:cubicBezTo>
                    <a:pt x="19248" y="3223913"/>
                    <a:pt x="0" y="3204666"/>
                    <a:pt x="0" y="3180922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42991" y="0"/>
                  </a:moveTo>
                  <a:lnTo>
                    <a:pt x="554215" y="0"/>
                  </a:lnTo>
                  <a:cubicBezTo>
                    <a:pt x="577959" y="0"/>
                    <a:pt x="597206" y="19248"/>
                    <a:pt x="597206" y="42991"/>
                  </a:cubicBezTo>
                  <a:lnTo>
                    <a:pt x="597206" y="3055800"/>
                  </a:lnTo>
                  <a:cubicBezTo>
                    <a:pt x="597206" y="3079544"/>
                    <a:pt x="577959" y="3098791"/>
                    <a:pt x="554215" y="3098791"/>
                  </a:cubicBezTo>
                  <a:lnTo>
                    <a:pt x="42991" y="3098791"/>
                  </a:lnTo>
                  <a:cubicBezTo>
                    <a:pt x="31589" y="3098791"/>
                    <a:pt x="20654" y="3094262"/>
                    <a:pt x="12592" y="3086200"/>
                  </a:cubicBezTo>
                  <a:cubicBezTo>
                    <a:pt x="4529" y="3078137"/>
                    <a:pt x="0" y="3067203"/>
                    <a:pt x="0" y="3055800"/>
                  </a:cubicBezTo>
                  <a:lnTo>
                    <a:pt x="0" y="42991"/>
                  </a:lnTo>
                  <a:cubicBezTo>
                    <a:pt x="0" y="19248"/>
                    <a:pt x="19248" y="0"/>
                    <a:pt x="42991" y="0"/>
                  </a:cubicBez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lnTo>
                    <a:pt x="6350000" y="3175025"/>
                  </a:ln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7C1B1A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1734271"/>
            <a:chOff x="0" y="0"/>
            <a:chExt cx="1318235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265172"/>
            </a:xfrm>
            <a:custGeom>
              <a:avLst/>
              <a:gdLst/>
              <a:ahLst/>
              <a:cxnLst/>
              <a:rect l="l" t="t" r="r" b="b"/>
              <a:pathLst>
                <a:path w="1318235" h="26517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249906"/>
                  </a:lnTo>
                  <a:cubicBezTo>
                    <a:pt x="1318235" y="253955"/>
                    <a:pt x="1316626" y="257838"/>
                    <a:pt x="1313764" y="260701"/>
                  </a:cubicBezTo>
                  <a:cubicBezTo>
                    <a:pt x="1310901" y="263563"/>
                    <a:pt x="1307018" y="265172"/>
                    <a:pt x="1302969" y="265172"/>
                  </a:cubicBezTo>
                  <a:lnTo>
                    <a:pt x="15266" y="265172"/>
                  </a:lnTo>
                  <a:cubicBezTo>
                    <a:pt x="6835" y="265172"/>
                    <a:pt x="0" y="258337"/>
                    <a:pt x="0" y="249906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760202"/>
            <a:ext cx="7237288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1 Bold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94026" y="4489057"/>
            <a:ext cx="6794376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 1"/>
              </a:rPr>
              <a:t>Contexte et Généralités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57484" y="3768244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1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6164" y="4880075"/>
            <a:ext cx="2677232" cy="2677232"/>
            <a:chOff x="0" y="0"/>
            <a:chExt cx="3569643" cy="3569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9643" cy="3569643"/>
            </a:xfrm>
            <a:custGeom>
              <a:avLst/>
              <a:gdLst/>
              <a:ahLst/>
              <a:cxnLst/>
              <a:rect l="l" t="t" r="r" b="b"/>
              <a:pathLst>
                <a:path w="3569643" h="3569643">
                  <a:moveTo>
                    <a:pt x="0" y="0"/>
                  </a:moveTo>
                  <a:lnTo>
                    <a:pt x="3569643" y="0"/>
                  </a:lnTo>
                  <a:lnTo>
                    <a:pt x="3569643" y="3569643"/>
                  </a:lnTo>
                  <a:lnTo>
                    <a:pt x="0" y="356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342374" y="342374"/>
              <a:ext cx="2884896" cy="288489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EEEE"/>
              </a:solidFill>
              <a:ln w="38100" cap="sq">
                <a:solidFill>
                  <a:srgbClr val="7C1B1A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4564778" y="5535489"/>
            <a:ext cx="1673770" cy="1366405"/>
          </a:xfrm>
          <a:custGeom>
            <a:avLst/>
            <a:gdLst/>
            <a:ahLst/>
            <a:cxnLst/>
            <a:rect l="l" t="t" r="r" b="b"/>
            <a:pathLst>
              <a:path w="1673770" h="1366405">
                <a:moveTo>
                  <a:pt x="0" y="0"/>
                </a:moveTo>
                <a:lnTo>
                  <a:pt x="1673770" y="0"/>
                </a:lnTo>
                <a:lnTo>
                  <a:pt x="1673770" y="1366405"/>
                </a:lnTo>
                <a:lnTo>
                  <a:pt x="0" y="136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642855" y="4880075"/>
            <a:ext cx="2677232" cy="2677232"/>
            <a:chOff x="0" y="0"/>
            <a:chExt cx="3569643" cy="3569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9643" cy="3569643"/>
            </a:xfrm>
            <a:custGeom>
              <a:avLst/>
              <a:gdLst/>
              <a:ahLst/>
              <a:cxnLst/>
              <a:rect l="l" t="t" r="r" b="b"/>
              <a:pathLst>
                <a:path w="3569643" h="3569643">
                  <a:moveTo>
                    <a:pt x="0" y="0"/>
                  </a:moveTo>
                  <a:lnTo>
                    <a:pt x="3569643" y="0"/>
                  </a:lnTo>
                  <a:lnTo>
                    <a:pt x="3569643" y="3569643"/>
                  </a:lnTo>
                  <a:lnTo>
                    <a:pt x="0" y="356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342374" y="342374"/>
              <a:ext cx="2884896" cy="288489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EEEE"/>
              </a:solidFill>
              <a:ln w="38100" cap="sq">
                <a:solidFill>
                  <a:srgbClr val="7C1B1A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208087" y="5535489"/>
            <a:ext cx="1546768" cy="1243214"/>
          </a:xfrm>
          <a:custGeom>
            <a:avLst/>
            <a:gdLst/>
            <a:ahLst/>
            <a:cxnLst/>
            <a:rect l="l" t="t" r="r" b="b"/>
            <a:pathLst>
              <a:path w="1546768" h="1243214">
                <a:moveTo>
                  <a:pt x="0" y="0"/>
                </a:moveTo>
                <a:lnTo>
                  <a:pt x="1546768" y="0"/>
                </a:lnTo>
                <a:lnTo>
                  <a:pt x="1546768" y="1243214"/>
                </a:lnTo>
                <a:lnTo>
                  <a:pt x="0" y="124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630606" y="4880075"/>
            <a:ext cx="2677232" cy="2677232"/>
            <a:chOff x="0" y="0"/>
            <a:chExt cx="3569643" cy="3569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69643" cy="3569643"/>
            </a:xfrm>
            <a:custGeom>
              <a:avLst/>
              <a:gdLst/>
              <a:ahLst/>
              <a:cxnLst/>
              <a:rect l="l" t="t" r="r" b="b"/>
              <a:pathLst>
                <a:path w="3569643" h="3569643">
                  <a:moveTo>
                    <a:pt x="0" y="0"/>
                  </a:moveTo>
                  <a:lnTo>
                    <a:pt x="3569643" y="0"/>
                  </a:lnTo>
                  <a:lnTo>
                    <a:pt x="3569643" y="3569643"/>
                  </a:lnTo>
                  <a:lnTo>
                    <a:pt x="0" y="356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342374" y="342374"/>
              <a:ext cx="2884896" cy="288489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EEEE"/>
              </a:solidFill>
              <a:ln w="38100" cap="sq">
                <a:solidFill>
                  <a:srgbClr val="7C1B1A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0160461" y="5764315"/>
            <a:ext cx="1617522" cy="908753"/>
          </a:xfrm>
          <a:custGeom>
            <a:avLst/>
            <a:gdLst/>
            <a:ahLst/>
            <a:cxnLst/>
            <a:rect l="l" t="t" r="r" b="b"/>
            <a:pathLst>
              <a:path w="1617522" h="908753">
                <a:moveTo>
                  <a:pt x="0" y="0"/>
                </a:moveTo>
                <a:lnTo>
                  <a:pt x="1617522" y="0"/>
                </a:lnTo>
                <a:lnTo>
                  <a:pt x="1617522" y="908753"/>
                </a:lnTo>
                <a:lnTo>
                  <a:pt x="0" y="9087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27298" y="4880075"/>
            <a:ext cx="2677232" cy="2677232"/>
            <a:chOff x="0" y="0"/>
            <a:chExt cx="3569643" cy="35696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69643" cy="3569643"/>
            </a:xfrm>
            <a:custGeom>
              <a:avLst/>
              <a:gdLst/>
              <a:ahLst/>
              <a:cxnLst/>
              <a:rect l="l" t="t" r="r" b="b"/>
              <a:pathLst>
                <a:path w="3569643" h="3569643">
                  <a:moveTo>
                    <a:pt x="0" y="0"/>
                  </a:moveTo>
                  <a:lnTo>
                    <a:pt x="3569643" y="0"/>
                  </a:lnTo>
                  <a:lnTo>
                    <a:pt x="3569643" y="3569643"/>
                  </a:lnTo>
                  <a:lnTo>
                    <a:pt x="0" y="356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342374" y="342374"/>
              <a:ext cx="2884896" cy="288489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EEEE"/>
              </a:solidFill>
              <a:ln w="38100" cap="sq">
                <a:solidFill>
                  <a:srgbClr val="7C1B1A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1756655" y="5497423"/>
            <a:ext cx="1514475" cy="1442537"/>
          </a:xfrm>
          <a:custGeom>
            <a:avLst/>
            <a:gdLst/>
            <a:ahLst/>
            <a:cxnLst/>
            <a:rect l="l" t="t" r="r" b="b"/>
            <a:pathLst>
              <a:path w="1514475" h="1442537">
                <a:moveTo>
                  <a:pt x="0" y="0"/>
                </a:moveTo>
                <a:lnTo>
                  <a:pt x="1514475" y="0"/>
                </a:lnTo>
                <a:lnTo>
                  <a:pt x="1514475" y="1442537"/>
                </a:lnTo>
                <a:lnTo>
                  <a:pt x="0" y="14425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885825"/>
            <a:ext cx="7573238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1.1  Contexte général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207811"/>
            <a:ext cx="16230600" cy="96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Le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secteur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aérien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en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Amérique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est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en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constante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évolution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en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raison du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développement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démographique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, et </a:t>
            </a:r>
            <a:r>
              <a:rPr lang="en-US" sz="2702" spc="224" dirty="0" err="1">
                <a:solidFill>
                  <a:srgbClr val="000000"/>
                </a:solidFill>
                <a:latin typeface="Telegraf 1"/>
              </a:rPr>
              <a:t>l'année</a:t>
            </a:r>
            <a:r>
              <a:rPr lang="en-US" sz="2702" spc="224" dirty="0">
                <a:solidFill>
                  <a:srgbClr val="000000"/>
                </a:solidFill>
                <a:latin typeface="Telegraf 1"/>
              </a:rPr>
              <a:t> 2023 ne fait pas exception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1999" y="2555498"/>
            <a:ext cx="4771642" cy="1289662"/>
            <a:chOff x="0" y="0"/>
            <a:chExt cx="1100804" cy="297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0804" cy="297521"/>
            </a:xfrm>
            <a:custGeom>
              <a:avLst/>
              <a:gdLst/>
              <a:ahLst/>
              <a:cxnLst/>
              <a:rect l="l" t="t" r="r" b="b"/>
              <a:pathLst>
                <a:path w="1100804" h="297521">
                  <a:moveTo>
                    <a:pt x="97349" y="0"/>
                  </a:moveTo>
                  <a:lnTo>
                    <a:pt x="1003455" y="0"/>
                  </a:lnTo>
                  <a:cubicBezTo>
                    <a:pt x="1057220" y="0"/>
                    <a:pt x="1100804" y="43585"/>
                    <a:pt x="1100804" y="97349"/>
                  </a:cubicBezTo>
                  <a:lnTo>
                    <a:pt x="1100804" y="200172"/>
                  </a:lnTo>
                  <a:cubicBezTo>
                    <a:pt x="1100804" y="225991"/>
                    <a:pt x="1090548" y="250752"/>
                    <a:pt x="1072291" y="269008"/>
                  </a:cubicBezTo>
                  <a:cubicBezTo>
                    <a:pt x="1054035" y="287265"/>
                    <a:pt x="1029274" y="297521"/>
                    <a:pt x="1003455" y="297521"/>
                  </a:cubicBezTo>
                  <a:lnTo>
                    <a:pt x="97349" y="297521"/>
                  </a:lnTo>
                  <a:cubicBezTo>
                    <a:pt x="71531" y="297521"/>
                    <a:pt x="46769" y="287265"/>
                    <a:pt x="28513" y="269008"/>
                  </a:cubicBezTo>
                  <a:cubicBezTo>
                    <a:pt x="10256" y="250752"/>
                    <a:pt x="0" y="225991"/>
                    <a:pt x="0" y="200172"/>
                  </a:cubicBezTo>
                  <a:lnTo>
                    <a:pt x="0" y="97349"/>
                  </a:lnTo>
                  <a:cubicBezTo>
                    <a:pt x="0" y="71531"/>
                    <a:pt x="10256" y="46769"/>
                    <a:pt x="28513" y="28513"/>
                  </a:cubicBezTo>
                  <a:cubicBezTo>
                    <a:pt x="46769" y="10256"/>
                    <a:pt x="71531" y="0"/>
                    <a:pt x="97349" y="0"/>
                  </a:cubicBezTo>
                  <a:close/>
                </a:path>
              </a:pathLst>
            </a:custGeom>
            <a:solidFill>
              <a:srgbClr val="FAFAFA"/>
            </a:solidFill>
            <a:ln w="38100" cap="rnd">
              <a:solidFill>
                <a:srgbClr val="7C1B1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100804" cy="3832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elegraf 2 Bold"/>
                </a:rPr>
                <a:t>Informatique Décisionnelle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28648" y="4560895"/>
            <a:ext cx="9674329" cy="1928876"/>
            <a:chOff x="0" y="0"/>
            <a:chExt cx="4725021" cy="9420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021" cy="942079"/>
            </a:xfrm>
            <a:custGeom>
              <a:avLst/>
              <a:gdLst/>
              <a:ahLst/>
              <a:cxnLst/>
              <a:rect l="l" t="t" r="r" b="b"/>
              <a:pathLst>
                <a:path w="4725021" h="942079">
                  <a:moveTo>
                    <a:pt x="0" y="0"/>
                  </a:moveTo>
                  <a:lnTo>
                    <a:pt x="4725021" y="0"/>
                  </a:lnTo>
                  <a:lnTo>
                    <a:pt x="4725021" y="942079"/>
                  </a:lnTo>
                  <a:lnTo>
                    <a:pt x="0" y="9420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725021" cy="10087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spc="151">
                  <a:solidFill>
                    <a:srgbClr val="000000"/>
                  </a:solidFill>
                  <a:latin typeface="Telegraf 2"/>
                </a:rPr>
                <a:t>L’informatique décisionnelle (ID) est un domaine clé de l’informatique axé sur la collecte, le stockage et l’analyse de données pour soutenir les prises de décision stratégiques au sein d’une organisation.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8816868" y="3845160"/>
            <a:ext cx="0" cy="71573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" name="Group 9"/>
          <p:cNvGrpSpPr/>
          <p:nvPr/>
        </p:nvGrpSpPr>
        <p:grpSpPr>
          <a:xfrm>
            <a:off x="736790" y="7732109"/>
            <a:ext cx="2286585" cy="1928876"/>
            <a:chOff x="0" y="0"/>
            <a:chExt cx="1116787" cy="9420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6787" cy="942079"/>
            </a:xfrm>
            <a:custGeom>
              <a:avLst/>
              <a:gdLst/>
              <a:ahLst/>
              <a:cxnLst/>
              <a:rect l="l" t="t" r="r" b="b"/>
              <a:pathLst>
                <a:path w="1116787" h="942079">
                  <a:moveTo>
                    <a:pt x="0" y="0"/>
                  </a:moveTo>
                  <a:lnTo>
                    <a:pt x="1116787" y="0"/>
                  </a:lnTo>
                  <a:lnTo>
                    <a:pt x="1116787" y="942079"/>
                  </a:lnTo>
                  <a:lnTo>
                    <a:pt x="0" y="9420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16787" cy="10087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0211" y="8761626"/>
            <a:ext cx="594021" cy="573500"/>
          </a:xfrm>
          <a:custGeom>
            <a:avLst/>
            <a:gdLst/>
            <a:ahLst/>
            <a:cxnLst/>
            <a:rect l="l" t="t" r="r" b="b"/>
            <a:pathLst>
              <a:path w="594021" h="573500">
                <a:moveTo>
                  <a:pt x="0" y="0"/>
                </a:moveTo>
                <a:lnTo>
                  <a:pt x="594021" y="0"/>
                </a:lnTo>
                <a:lnTo>
                  <a:pt x="594021" y="573500"/>
                </a:lnTo>
                <a:lnTo>
                  <a:pt x="0" y="57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60983" y="8761626"/>
            <a:ext cx="616625" cy="573500"/>
          </a:xfrm>
          <a:custGeom>
            <a:avLst/>
            <a:gdLst/>
            <a:ahLst/>
            <a:cxnLst/>
            <a:rect l="l" t="t" r="r" b="b"/>
            <a:pathLst>
              <a:path w="616625" h="573500">
                <a:moveTo>
                  <a:pt x="0" y="0"/>
                </a:moveTo>
                <a:lnTo>
                  <a:pt x="616624" y="0"/>
                </a:lnTo>
                <a:lnTo>
                  <a:pt x="616624" y="573500"/>
                </a:lnTo>
                <a:lnTo>
                  <a:pt x="0" y="57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77222" y="7912033"/>
            <a:ext cx="629774" cy="703658"/>
          </a:xfrm>
          <a:custGeom>
            <a:avLst/>
            <a:gdLst/>
            <a:ahLst/>
            <a:cxnLst/>
            <a:rect l="l" t="t" r="r" b="b"/>
            <a:pathLst>
              <a:path w="629774" h="703658">
                <a:moveTo>
                  <a:pt x="0" y="0"/>
                </a:moveTo>
                <a:lnTo>
                  <a:pt x="629774" y="0"/>
                </a:lnTo>
                <a:lnTo>
                  <a:pt x="629774" y="703659"/>
                </a:lnTo>
                <a:lnTo>
                  <a:pt x="0" y="703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3023375" y="8771151"/>
            <a:ext cx="271326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5736644" y="7806713"/>
            <a:ext cx="2286585" cy="1928876"/>
            <a:chOff x="0" y="0"/>
            <a:chExt cx="1116787" cy="9420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6787" cy="942079"/>
            </a:xfrm>
            <a:custGeom>
              <a:avLst/>
              <a:gdLst/>
              <a:ahLst/>
              <a:cxnLst/>
              <a:rect l="l" t="t" r="r" b="b"/>
              <a:pathLst>
                <a:path w="1116787" h="942079">
                  <a:moveTo>
                    <a:pt x="0" y="0"/>
                  </a:moveTo>
                  <a:lnTo>
                    <a:pt x="1116787" y="0"/>
                  </a:lnTo>
                  <a:lnTo>
                    <a:pt x="1116787" y="942079"/>
                  </a:lnTo>
                  <a:lnTo>
                    <a:pt x="0" y="9420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116787" cy="10087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8023229" y="8771151"/>
            <a:ext cx="271326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10736498" y="7806713"/>
            <a:ext cx="2286585" cy="1928876"/>
            <a:chOff x="0" y="0"/>
            <a:chExt cx="1116787" cy="9420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6787" cy="942079"/>
            </a:xfrm>
            <a:custGeom>
              <a:avLst/>
              <a:gdLst/>
              <a:ahLst/>
              <a:cxnLst/>
              <a:rect l="l" t="t" r="r" b="b"/>
              <a:pathLst>
                <a:path w="1116787" h="942079">
                  <a:moveTo>
                    <a:pt x="0" y="0"/>
                  </a:moveTo>
                  <a:lnTo>
                    <a:pt x="1116787" y="0"/>
                  </a:lnTo>
                  <a:lnTo>
                    <a:pt x="1116787" y="942079"/>
                  </a:lnTo>
                  <a:lnTo>
                    <a:pt x="0" y="9420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116787" cy="10087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022498" y="8771151"/>
            <a:ext cx="271326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4" name="Group 24"/>
          <p:cNvGrpSpPr/>
          <p:nvPr/>
        </p:nvGrpSpPr>
        <p:grpSpPr>
          <a:xfrm>
            <a:off x="15735767" y="7806713"/>
            <a:ext cx="2286585" cy="1928876"/>
            <a:chOff x="0" y="0"/>
            <a:chExt cx="1116787" cy="9420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787" cy="942079"/>
            </a:xfrm>
            <a:custGeom>
              <a:avLst/>
              <a:gdLst/>
              <a:ahLst/>
              <a:cxnLst/>
              <a:rect l="l" t="t" r="r" b="b"/>
              <a:pathLst>
                <a:path w="1116787" h="942079">
                  <a:moveTo>
                    <a:pt x="0" y="0"/>
                  </a:moveTo>
                  <a:lnTo>
                    <a:pt x="1116787" y="0"/>
                  </a:lnTo>
                  <a:lnTo>
                    <a:pt x="1116787" y="942079"/>
                  </a:lnTo>
                  <a:lnTo>
                    <a:pt x="0" y="9420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116787" cy="10087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216117" y="8146072"/>
            <a:ext cx="1250157" cy="1250157"/>
          </a:xfrm>
          <a:custGeom>
            <a:avLst/>
            <a:gdLst/>
            <a:ahLst/>
            <a:cxnLst/>
            <a:rect l="l" t="t" r="r" b="b"/>
            <a:pathLst>
              <a:path w="1250157" h="1250157">
                <a:moveTo>
                  <a:pt x="0" y="0"/>
                </a:moveTo>
                <a:lnTo>
                  <a:pt x="1250157" y="0"/>
                </a:lnTo>
                <a:lnTo>
                  <a:pt x="1250157" y="1250157"/>
                </a:lnTo>
                <a:lnTo>
                  <a:pt x="0" y="125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834172" y="7969642"/>
            <a:ext cx="2006681" cy="1603017"/>
          </a:xfrm>
          <a:custGeom>
            <a:avLst/>
            <a:gdLst/>
            <a:ahLst/>
            <a:cxnLst/>
            <a:rect l="l" t="t" r="r" b="b"/>
            <a:pathLst>
              <a:path w="2006681" h="1603017">
                <a:moveTo>
                  <a:pt x="0" y="0"/>
                </a:moveTo>
                <a:lnTo>
                  <a:pt x="2006681" y="0"/>
                </a:lnTo>
                <a:lnTo>
                  <a:pt x="2006681" y="1603017"/>
                </a:lnTo>
                <a:lnTo>
                  <a:pt x="0" y="1603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37" t="-2410" r="-18385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983417" y="7967843"/>
            <a:ext cx="1693141" cy="1693141"/>
          </a:xfrm>
          <a:custGeom>
            <a:avLst/>
            <a:gdLst/>
            <a:ahLst/>
            <a:cxnLst/>
            <a:rect l="l" t="t" r="r" b="b"/>
            <a:pathLst>
              <a:path w="1693141" h="1693141">
                <a:moveTo>
                  <a:pt x="0" y="0"/>
                </a:moveTo>
                <a:lnTo>
                  <a:pt x="1693142" y="0"/>
                </a:lnTo>
                <a:lnTo>
                  <a:pt x="1693142" y="1693141"/>
                </a:lnTo>
                <a:lnTo>
                  <a:pt x="0" y="169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885825"/>
            <a:ext cx="7573238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1.1  Généralités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08F6E9-3061-E9A7-A19A-088EA07BF1A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032488" y="5457076"/>
            <a:ext cx="2096161" cy="22909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BD5E42C-2010-6514-D1D1-3742F7C4229C}"/>
              </a:ext>
            </a:extLst>
          </p:cNvPr>
          <p:cNvCxnSpPr>
            <a:cxnSpLocks/>
            <a:stCxn id="7" idx="3"/>
            <a:endCxn id="26" idx="0"/>
          </p:cNvCxnSpPr>
          <p:nvPr/>
        </p:nvCxnSpPr>
        <p:spPr>
          <a:xfrm>
            <a:off x="13802977" y="5457076"/>
            <a:ext cx="3076083" cy="22131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2AF45D2-8BDF-46B1-C943-027FD82E50C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7332662" y="6037046"/>
            <a:ext cx="1180427" cy="2085876"/>
          </a:xfrm>
          <a:prstGeom prst="bentConnector3">
            <a:avLst>
              <a:gd name="adj1" fmla="val 128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91580DE-B640-269F-7D7F-DE54689C84A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965812" y="6652700"/>
            <a:ext cx="2913979" cy="1017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38100" cap="sq">
              <a:solidFill>
                <a:srgbClr val="C11A03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2503392"/>
            <a:chOff x="0" y="0"/>
            <a:chExt cx="1419439" cy="3827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382771"/>
            </a:xfrm>
            <a:custGeom>
              <a:avLst/>
              <a:gdLst/>
              <a:ahLst/>
              <a:cxnLst/>
              <a:rect l="l" t="t" r="r" b="b"/>
              <a:pathLst>
                <a:path w="1419439" h="382771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368594"/>
                  </a:lnTo>
                  <a:cubicBezTo>
                    <a:pt x="1419439" y="372354"/>
                    <a:pt x="1417946" y="375960"/>
                    <a:pt x="1415287" y="378619"/>
                  </a:cubicBezTo>
                  <a:cubicBezTo>
                    <a:pt x="1412628" y="381278"/>
                    <a:pt x="1409022" y="382771"/>
                    <a:pt x="1405262" y="382771"/>
                  </a:cubicBezTo>
                  <a:lnTo>
                    <a:pt x="14177" y="382771"/>
                  </a:lnTo>
                  <a:cubicBezTo>
                    <a:pt x="10417" y="382771"/>
                    <a:pt x="6811" y="381278"/>
                    <a:pt x="4152" y="378619"/>
                  </a:cubicBezTo>
                  <a:cubicBezTo>
                    <a:pt x="1494" y="375960"/>
                    <a:pt x="0" y="372354"/>
                    <a:pt x="0" y="368594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7C1B1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411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760202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7C1B1A"/>
                </a:solidFill>
                <a:latin typeface="Telegraf 1 Bold"/>
              </a:rPr>
              <a:t>Implémentation (ETL)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46390" y="4563070"/>
            <a:ext cx="8674879" cy="15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 1"/>
              </a:rPr>
              <a:t>Chargements &amp;Transformations de données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156961" y="3817875"/>
            <a:ext cx="1557029" cy="155702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1B1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47959" y="3856392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1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9840" y="2734654"/>
            <a:ext cx="7114374" cy="6345252"/>
          </a:xfrm>
          <a:custGeom>
            <a:avLst/>
            <a:gdLst/>
            <a:ahLst/>
            <a:cxnLst/>
            <a:rect l="l" t="t" r="r" b="b"/>
            <a:pathLst>
              <a:path w="7114374" h="6345252">
                <a:moveTo>
                  <a:pt x="0" y="0"/>
                </a:moveTo>
                <a:lnTo>
                  <a:pt x="7114373" y="0"/>
                </a:lnTo>
                <a:lnTo>
                  <a:pt x="7114373" y="6345252"/>
                </a:lnTo>
                <a:lnTo>
                  <a:pt x="0" y="634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9" t="-3453" r="-6744" b="-2811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144000" y="3299684"/>
            <a:ext cx="8472746" cy="6764119"/>
          </a:xfrm>
          <a:custGeom>
            <a:avLst/>
            <a:gdLst/>
            <a:ahLst/>
            <a:cxnLst/>
            <a:rect l="l" t="t" r="r" b="b"/>
            <a:pathLst>
              <a:path w="8472746" h="6764119">
                <a:moveTo>
                  <a:pt x="0" y="0"/>
                </a:moveTo>
                <a:lnTo>
                  <a:pt x="8472746" y="0"/>
                </a:lnTo>
                <a:lnTo>
                  <a:pt x="8472746" y="6764118"/>
                </a:lnTo>
                <a:lnTo>
                  <a:pt x="0" y="6764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9111481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2.1.1 Données sous format Excel (.xlsx)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44354" y="2467387"/>
            <a:ext cx="7137421" cy="6589229"/>
          </a:xfrm>
          <a:custGeom>
            <a:avLst/>
            <a:gdLst/>
            <a:ahLst/>
            <a:cxnLst/>
            <a:rect l="l" t="t" r="r" b="b"/>
            <a:pathLst>
              <a:path w="7137421" h="6589229">
                <a:moveTo>
                  <a:pt x="0" y="0"/>
                </a:moveTo>
                <a:lnTo>
                  <a:pt x="7137421" y="0"/>
                </a:lnTo>
                <a:lnTo>
                  <a:pt x="7137421" y="6589229"/>
                </a:lnTo>
                <a:lnTo>
                  <a:pt x="0" y="658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6" t="-1962" r="-15840" b="-367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687867" y="3904517"/>
            <a:ext cx="7571433" cy="5784277"/>
          </a:xfrm>
          <a:custGeom>
            <a:avLst/>
            <a:gdLst/>
            <a:ahLst/>
            <a:cxnLst/>
            <a:rect l="l" t="t" r="r" b="b"/>
            <a:pathLst>
              <a:path w="7571433" h="5784277">
                <a:moveTo>
                  <a:pt x="0" y="0"/>
                </a:moveTo>
                <a:lnTo>
                  <a:pt x="7571433" y="0"/>
                </a:lnTo>
                <a:lnTo>
                  <a:pt x="7571433" y="5784277"/>
                </a:lnTo>
                <a:lnTo>
                  <a:pt x="0" y="5784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343" b="-5305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9752415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2.1.2 Données sous format Json (.json)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  <a:ln w="38100" cap="sq">
              <a:solidFill>
                <a:srgbClr val="C11A03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49263" y="2429287"/>
            <a:ext cx="7069279" cy="6738515"/>
          </a:xfrm>
          <a:custGeom>
            <a:avLst/>
            <a:gdLst/>
            <a:ahLst/>
            <a:cxnLst/>
            <a:rect l="l" t="t" r="r" b="b"/>
            <a:pathLst>
              <a:path w="7069279" h="6738515">
                <a:moveTo>
                  <a:pt x="0" y="0"/>
                </a:moveTo>
                <a:lnTo>
                  <a:pt x="7069279" y="0"/>
                </a:lnTo>
                <a:lnTo>
                  <a:pt x="7069279" y="6738514"/>
                </a:lnTo>
                <a:lnTo>
                  <a:pt x="0" y="673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495312" y="3950220"/>
            <a:ext cx="7510817" cy="5610387"/>
          </a:xfrm>
          <a:custGeom>
            <a:avLst/>
            <a:gdLst/>
            <a:ahLst/>
            <a:cxnLst/>
            <a:rect l="l" t="t" r="r" b="b"/>
            <a:pathLst>
              <a:path w="7510817" h="5610387">
                <a:moveTo>
                  <a:pt x="0" y="0"/>
                </a:moveTo>
                <a:lnTo>
                  <a:pt x="7510817" y="0"/>
                </a:lnTo>
                <a:lnTo>
                  <a:pt x="7510817" y="5610387"/>
                </a:lnTo>
                <a:lnTo>
                  <a:pt x="0" y="561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02" b="-2202"/>
            </a:stretch>
          </a:blipFill>
          <a:ln w="38100" cap="sq">
            <a:solidFill>
              <a:srgbClr val="7C1B1A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885825"/>
            <a:ext cx="10553583" cy="8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7C1B1A"/>
                </a:solidFill>
                <a:latin typeface="Telegraf 1 Bold"/>
              </a:rPr>
              <a:t>2.1 Chargements des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31" y="1617101"/>
            <a:ext cx="9752415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 1"/>
              </a:rPr>
              <a:t>2.1.3 Données sous format Xml (.xml)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576</Words>
  <Application>Microsoft Office PowerPoint</Application>
  <PresentationFormat>Custom</PresentationFormat>
  <Paragraphs>92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Archive Bold</vt:lpstr>
      <vt:lpstr>Telegraf 1</vt:lpstr>
      <vt:lpstr>IBM Plex Sans</vt:lpstr>
      <vt:lpstr>Telegraf 2</vt:lpstr>
      <vt:lpstr>Open Sans Bold</vt:lpstr>
      <vt:lpstr>Archive</vt:lpstr>
      <vt:lpstr>Arial</vt:lpstr>
      <vt:lpstr>Calibri</vt:lpstr>
      <vt:lpstr>Open Sauce Bold</vt:lpstr>
      <vt:lpstr>Open Sans</vt:lpstr>
      <vt:lpstr>Clear Sans Bold</vt:lpstr>
      <vt:lpstr>Telegraf 1 Bold</vt:lpstr>
      <vt:lpstr>Telegraf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d'entreprise Plan d'action commercial Géométrique en Vert noir et blanc</dc:title>
  <dc:creator>dell</dc:creator>
  <cp:lastModifiedBy>Yahya LEMKHARBECH</cp:lastModifiedBy>
  <cp:revision>3</cp:revision>
  <dcterms:created xsi:type="dcterms:W3CDTF">2006-08-16T00:00:00Z</dcterms:created>
  <dcterms:modified xsi:type="dcterms:W3CDTF">2024-01-15T02:40:26Z</dcterms:modified>
  <dc:identifier>DAF54yKiG0Q</dc:identifier>
</cp:coreProperties>
</file>